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2" r:id="rId1"/>
  </p:sldMasterIdLst>
  <p:sldIdLst>
    <p:sldId id="256" r:id="rId2"/>
    <p:sldId id="266" r:id="rId3"/>
    <p:sldId id="267" r:id="rId4"/>
    <p:sldId id="257" r:id="rId5"/>
    <p:sldId id="260" r:id="rId6"/>
    <p:sldId id="259" r:id="rId7"/>
    <p:sldId id="258" r:id="rId8"/>
    <p:sldId id="269" r:id="rId9"/>
    <p:sldId id="270" r:id="rId10"/>
    <p:sldId id="271" r:id="rId11"/>
    <p:sldId id="273" r:id="rId12"/>
    <p:sldId id="272" r:id="rId13"/>
    <p:sldId id="261" r:id="rId14"/>
    <p:sldId id="262" r:id="rId15"/>
    <p:sldId id="268" r:id="rId16"/>
    <p:sldId id="263" r:id="rId17"/>
    <p:sldId id="264"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0F460D-66AD-4386-A125-82C2124F47D1}" v="6" dt="2022-06-06T19:52:46.6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pPr/>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860589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813915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3251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51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47724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7354806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823626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74003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476541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144378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99042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425932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63448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48600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6/7/2022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82498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648660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597961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7DE6118-2437-4B30-8E3C-4D2BE6020583}" type="datetimeFigureOut">
              <a:rPr lang="en-US" smtClean="0"/>
              <a:pPr/>
              <a:t>6/7/2022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3161357"/>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55955-F428-B285-49AB-CA3FAB924E7E}"/>
              </a:ext>
            </a:extLst>
          </p:cNvPr>
          <p:cNvSpPr>
            <a:spLocks noGrp="1"/>
          </p:cNvSpPr>
          <p:nvPr>
            <p:ph type="ctrTitle"/>
          </p:nvPr>
        </p:nvSpPr>
        <p:spPr>
          <a:xfrm>
            <a:off x="1825832" y="1002641"/>
            <a:ext cx="8361229" cy="2098226"/>
          </a:xfrm>
        </p:spPr>
        <p:txBody>
          <a:bodyPr/>
          <a:lstStyle/>
          <a:p>
            <a:r>
              <a:rPr lang="en-US" sz="6000" b="1" i="1" dirty="0"/>
              <a:t>Cell     PHONE    DETECTOR  </a:t>
            </a:r>
          </a:p>
        </p:txBody>
      </p:sp>
      <p:sp>
        <p:nvSpPr>
          <p:cNvPr id="3" name="Subtitle 2">
            <a:extLst>
              <a:ext uri="{FF2B5EF4-FFF2-40B4-BE49-F238E27FC236}">
                <a16:creationId xmlns:a16="http://schemas.microsoft.com/office/drawing/2014/main" id="{3F7395E4-498A-0B9C-3A64-CA34CF265ABA}"/>
              </a:ext>
            </a:extLst>
          </p:cNvPr>
          <p:cNvSpPr>
            <a:spLocks noGrp="1"/>
          </p:cNvSpPr>
          <p:nvPr>
            <p:ph type="subTitle" idx="1"/>
          </p:nvPr>
        </p:nvSpPr>
        <p:spPr>
          <a:xfrm>
            <a:off x="2140351" y="3757134"/>
            <a:ext cx="9144000" cy="754025"/>
          </a:xfrm>
        </p:spPr>
        <p:txBody>
          <a:bodyPr>
            <a:noAutofit/>
          </a:bodyPr>
          <a:lstStyle/>
          <a:p>
            <a:r>
              <a:rPr lang="en-US" sz="1600" b="1" dirty="0" err="1"/>
              <a:t>Shivraj</a:t>
            </a:r>
            <a:r>
              <a:rPr lang="en-US" sz="1600" b="1" dirty="0"/>
              <a:t> </a:t>
            </a:r>
            <a:r>
              <a:rPr lang="en-US" sz="1600" b="1" dirty="0" err="1"/>
              <a:t>Kumbhar</a:t>
            </a:r>
            <a:r>
              <a:rPr lang="en-US" sz="1600" b="1" dirty="0"/>
              <a:t>  (26)</a:t>
            </a:r>
          </a:p>
          <a:p>
            <a:r>
              <a:rPr lang="en-US" sz="1600" b="1" dirty="0"/>
              <a:t>Tejas Mohite  (21)</a:t>
            </a:r>
          </a:p>
          <a:p>
            <a:r>
              <a:rPr lang="en-US" sz="1600" b="1" dirty="0" err="1"/>
              <a:t>Shivraj</a:t>
            </a:r>
            <a:r>
              <a:rPr lang="en-US" sz="1600" b="1" dirty="0"/>
              <a:t> </a:t>
            </a:r>
            <a:r>
              <a:rPr lang="en-US" sz="1600" b="1" dirty="0" err="1"/>
              <a:t>Ghorpade</a:t>
            </a:r>
            <a:r>
              <a:rPr lang="en-US" sz="1600" b="1" dirty="0"/>
              <a:t>  (22)</a:t>
            </a:r>
          </a:p>
        </p:txBody>
      </p:sp>
    </p:spTree>
    <p:extLst>
      <p:ext uri="{BB962C8B-B14F-4D97-AF65-F5344CB8AC3E}">
        <p14:creationId xmlns:p14="http://schemas.microsoft.com/office/powerpoint/2010/main" val="1815169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ECD1BA-1962-58EF-A13F-4D287853465F}"/>
              </a:ext>
            </a:extLst>
          </p:cNvPr>
          <p:cNvSpPr txBox="1"/>
          <p:nvPr/>
        </p:nvSpPr>
        <p:spPr>
          <a:xfrm>
            <a:off x="1130300" y="317500"/>
            <a:ext cx="6286500" cy="2621230"/>
          </a:xfrm>
          <a:prstGeom prst="rect">
            <a:avLst/>
          </a:prstGeom>
          <a:noFill/>
        </p:spPr>
        <p:txBody>
          <a:bodyPr wrap="square" rtlCol="0">
            <a:spAutoFit/>
          </a:bodyPr>
          <a:lstStyle/>
          <a:p>
            <a:r>
              <a:rPr lang="en-IN" sz="2400" b="1" dirty="0"/>
              <a:t>BC548 TRANSISTOR :</a:t>
            </a:r>
          </a:p>
          <a:p>
            <a:endParaRPr lang="en-IN" sz="2400" b="1" dirty="0"/>
          </a:p>
          <a:p>
            <a:pPr marL="342900" indent="-342900">
              <a:lnSpc>
                <a:spcPct val="150000"/>
              </a:lnSpc>
              <a:buFont typeface="Wingdings" panose="05000000000000000000" pitchFamily="2" charset="2"/>
              <a:buChar char="Ø"/>
            </a:pPr>
            <a:r>
              <a:rPr lang="en-US" sz="2000" dirty="0"/>
              <a:t>n-p-n type epitaxial silicon transistor.</a:t>
            </a:r>
          </a:p>
          <a:p>
            <a:pPr marL="342900" indent="-342900">
              <a:lnSpc>
                <a:spcPct val="150000"/>
              </a:lnSpc>
              <a:buFont typeface="Wingdings" panose="05000000000000000000" pitchFamily="2" charset="2"/>
              <a:buChar char="Ø"/>
            </a:pPr>
            <a:r>
              <a:rPr lang="en-US" sz="2000" dirty="0" err="1"/>
              <a:t>Bindicates</a:t>
            </a:r>
            <a:r>
              <a:rPr lang="en-US" sz="2000" dirty="0"/>
              <a:t> the material silicon and C </a:t>
            </a:r>
            <a:r>
              <a:rPr lang="en-US" sz="2000" dirty="0" err="1"/>
              <a:t>standsfor</a:t>
            </a:r>
            <a:r>
              <a:rPr lang="en-US" sz="2000" dirty="0"/>
              <a:t> low audio frequency.</a:t>
            </a:r>
          </a:p>
          <a:p>
            <a:pPr marL="342900" indent="-342900">
              <a:lnSpc>
                <a:spcPct val="150000"/>
              </a:lnSpc>
              <a:buFont typeface="Wingdings" panose="05000000000000000000" pitchFamily="2" charset="2"/>
              <a:buChar char="Ø"/>
            </a:pPr>
            <a:r>
              <a:rPr lang="en-US" sz="2000" dirty="0"/>
              <a:t>Mainly use for switching and amplification purposes.</a:t>
            </a:r>
            <a:endParaRPr lang="en-IN" sz="2000" dirty="0"/>
          </a:p>
        </p:txBody>
      </p:sp>
      <p:sp>
        <p:nvSpPr>
          <p:cNvPr id="3" name="TextBox 2">
            <a:extLst>
              <a:ext uri="{FF2B5EF4-FFF2-40B4-BE49-F238E27FC236}">
                <a16:creationId xmlns:a16="http://schemas.microsoft.com/office/drawing/2014/main" id="{1DF18B11-C77A-B68B-C6FE-E0439FDE0273}"/>
              </a:ext>
            </a:extLst>
          </p:cNvPr>
          <p:cNvSpPr txBox="1"/>
          <p:nvPr/>
        </p:nvSpPr>
        <p:spPr>
          <a:xfrm>
            <a:off x="1143000" y="3457606"/>
            <a:ext cx="4953000" cy="3082895"/>
          </a:xfrm>
          <a:prstGeom prst="rect">
            <a:avLst/>
          </a:prstGeom>
          <a:noFill/>
        </p:spPr>
        <p:txBody>
          <a:bodyPr wrap="square" rtlCol="0">
            <a:spAutoFit/>
          </a:bodyPr>
          <a:lstStyle/>
          <a:p>
            <a:r>
              <a:rPr lang="en-IN" sz="2400" b="1" dirty="0"/>
              <a:t>9 V BATTERY:</a:t>
            </a:r>
          </a:p>
          <a:p>
            <a:endParaRPr lang="en-IN" sz="2400" b="1" dirty="0"/>
          </a:p>
          <a:p>
            <a:pPr marL="342900" indent="-342900">
              <a:lnSpc>
                <a:spcPct val="150000"/>
              </a:lnSpc>
              <a:buFont typeface="Wingdings" panose="05000000000000000000" pitchFamily="2" charset="2"/>
              <a:buChar char="Ø"/>
            </a:pPr>
            <a:r>
              <a:rPr lang="en-US" sz="2000" dirty="0"/>
              <a:t>Rectangular prism shape with round edges and a polarized snap connector at the top.</a:t>
            </a:r>
          </a:p>
          <a:p>
            <a:pPr marL="342900" indent="-342900">
              <a:lnSpc>
                <a:spcPct val="150000"/>
              </a:lnSpc>
              <a:buFont typeface="Wingdings" panose="05000000000000000000" pitchFamily="2" charset="2"/>
              <a:buChar char="Ø"/>
            </a:pPr>
            <a:r>
              <a:rPr lang="en-US" sz="2000" dirty="0"/>
              <a:t>This type is commonly used in walkie talkies, clocks and smoke detectors.</a:t>
            </a:r>
            <a:endParaRPr lang="en-IN" sz="2000" dirty="0"/>
          </a:p>
        </p:txBody>
      </p:sp>
      <p:pic>
        <p:nvPicPr>
          <p:cNvPr id="8" name="Picture 7">
            <a:extLst>
              <a:ext uri="{FF2B5EF4-FFF2-40B4-BE49-F238E27FC236}">
                <a16:creationId xmlns:a16="http://schemas.microsoft.com/office/drawing/2014/main" id="{B3A19A6A-732F-3461-5AAB-58BFF3AD58C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7226299" y="98394"/>
            <a:ext cx="4826001" cy="3770077"/>
          </a:xfrm>
          <a:prstGeom prst="rect">
            <a:avLst/>
          </a:prstGeom>
        </p:spPr>
      </p:pic>
      <p:pic>
        <p:nvPicPr>
          <p:cNvPr id="11" name="Picture 10">
            <a:extLst>
              <a:ext uri="{FF2B5EF4-FFF2-40B4-BE49-F238E27FC236}">
                <a16:creationId xmlns:a16="http://schemas.microsoft.com/office/drawing/2014/main" id="{0E95E35A-F1E1-920F-6BA7-3393D694DC2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7121891" y="4163085"/>
            <a:ext cx="4930409" cy="2621230"/>
          </a:xfrm>
          <a:prstGeom prst="rect">
            <a:avLst/>
          </a:prstGeom>
        </p:spPr>
      </p:pic>
    </p:spTree>
    <p:extLst>
      <p:ext uri="{BB962C8B-B14F-4D97-AF65-F5344CB8AC3E}">
        <p14:creationId xmlns:p14="http://schemas.microsoft.com/office/powerpoint/2010/main" val="3416627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928D-5D8C-B9A5-7D23-7EDCF9485187}"/>
              </a:ext>
            </a:extLst>
          </p:cNvPr>
          <p:cNvSpPr>
            <a:spLocks noGrp="1"/>
          </p:cNvSpPr>
          <p:nvPr>
            <p:ph type="title"/>
          </p:nvPr>
        </p:nvSpPr>
        <p:spPr>
          <a:xfrm>
            <a:off x="794657" y="0"/>
            <a:ext cx="8893353" cy="552044"/>
          </a:xfrm>
        </p:spPr>
        <p:txBody>
          <a:bodyPr>
            <a:normAutofit fontScale="90000"/>
          </a:bodyPr>
          <a:lstStyle/>
          <a:p>
            <a:r>
              <a:rPr lang="en-IN" dirty="0"/>
              <a:t>Circuit On PCB &amp; Bread Bord</a:t>
            </a:r>
          </a:p>
        </p:txBody>
      </p:sp>
      <p:pic>
        <p:nvPicPr>
          <p:cNvPr id="5" name="Content Placeholder 4">
            <a:extLst>
              <a:ext uri="{FF2B5EF4-FFF2-40B4-BE49-F238E27FC236}">
                <a16:creationId xmlns:a16="http://schemas.microsoft.com/office/drawing/2014/main" id="{1DA643D1-B512-D6FD-C08D-8160DA91C6B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099457" y="742950"/>
            <a:ext cx="5553222" cy="2686050"/>
          </a:xfrm>
        </p:spPr>
      </p:pic>
      <p:pic>
        <p:nvPicPr>
          <p:cNvPr id="12" name="Picture 11">
            <a:extLst>
              <a:ext uri="{FF2B5EF4-FFF2-40B4-BE49-F238E27FC236}">
                <a16:creationId xmlns:a16="http://schemas.microsoft.com/office/drawing/2014/main" id="{9B066757-05DE-025B-49B1-371676E98073}"/>
              </a:ext>
            </a:extLst>
          </p:cNvPr>
          <p:cNvPicPr>
            <a:picLocks noChangeAspect="1"/>
          </p:cNvPicPr>
          <p:nvPr/>
        </p:nvPicPr>
        <p:blipFill>
          <a:blip r:embed="rId4"/>
          <a:stretch>
            <a:fillRect/>
          </a:stretch>
        </p:blipFill>
        <p:spPr>
          <a:xfrm>
            <a:off x="8109857" y="552044"/>
            <a:ext cx="3613310" cy="6001156"/>
          </a:xfrm>
          <a:prstGeom prst="rect">
            <a:avLst/>
          </a:prstGeom>
        </p:spPr>
      </p:pic>
      <p:pic>
        <p:nvPicPr>
          <p:cNvPr id="15" name="Picture 14">
            <a:extLst>
              <a:ext uri="{FF2B5EF4-FFF2-40B4-BE49-F238E27FC236}">
                <a16:creationId xmlns:a16="http://schemas.microsoft.com/office/drawing/2014/main" id="{2A9712FA-2E90-35A7-BF65-E37DFCAFBE14}"/>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990599" y="3593754"/>
            <a:ext cx="6814457" cy="3110265"/>
          </a:xfrm>
          <a:prstGeom prst="rect">
            <a:avLst/>
          </a:prstGeom>
        </p:spPr>
      </p:pic>
    </p:spTree>
    <p:extLst>
      <p:ext uri="{BB962C8B-B14F-4D97-AF65-F5344CB8AC3E}">
        <p14:creationId xmlns:p14="http://schemas.microsoft.com/office/powerpoint/2010/main" val="3136325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3A85A-B564-81AB-64C8-3FF8F20E6F25}"/>
              </a:ext>
            </a:extLst>
          </p:cNvPr>
          <p:cNvSpPr>
            <a:spLocks noGrp="1"/>
          </p:cNvSpPr>
          <p:nvPr>
            <p:ph type="title"/>
          </p:nvPr>
        </p:nvSpPr>
        <p:spPr/>
        <p:txBody>
          <a:bodyPr>
            <a:normAutofit/>
          </a:bodyPr>
          <a:lstStyle/>
          <a:p>
            <a:pPr marL="228600">
              <a:lnSpc>
                <a:spcPts val="2625"/>
              </a:lnSpc>
              <a:spcBef>
                <a:spcPts val="200"/>
              </a:spcBef>
            </a:pPr>
            <a:r>
              <a:rPr lang="en-US" sz="3600" b="1" dirty="0">
                <a:solidFill>
                  <a:schemeClr val="tx1"/>
                </a:solidFill>
                <a:effectLst/>
                <a:latin typeface="Agency FB" panose="020B0503020202020204" pitchFamily="34" charset="0"/>
                <a:ea typeface="Times New Roman" panose="02020603050405020304" pitchFamily="18" charset="0"/>
                <a:cs typeface="Arial" panose="020B0604020202020204" pitchFamily="34" charset="0"/>
              </a:rPr>
              <a:t>Basic Principle of Mobile Phone Detector Circuit</a:t>
            </a:r>
            <a:r>
              <a:rPr lang="en-IN" sz="36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8BDEF310-99CF-5909-F584-A7932DEC6622}"/>
              </a:ext>
            </a:extLst>
          </p:cNvPr>
          <p:cNvSpPr>
            <a:spLocks noGrp="1"/>
          </p:cNvSpPr>
          <p:nvPr>
            <p:ph idx="1"/>
          </p:nvPr>
        </p:nvSpPr>
        <p:spPr>
          <a:xfrm>
            <a:off x="1371600" y="1422400"/>
            <a:ext cx="9601200" cy="4445000"/>
          </a:xfrm>
        </p:spPr>
        <p:txBody>
          <a:bodyPr>
            <a:normAutofit/>
          </a:bodyPr>
          <a:lstStyle/>
          <a:p>
            <a:pPr marL="0" indent="0">
              <a:lnSpc>
                <a:spcPct val="200000"/>
              </a:lnSpc>
              <a:spcAft>
                <a:spcPts val="2400"/>
              </a:spcAft>
              <a:buNone/>
            </a:pPr>
            <a:r>
              <a:rPr lang="en-IN" sz="1800" dirty="0">
                <a:solidFill>
                  <a:schemeClr val="tx1"/>
                </a:solidFill>
                <a:effectLst/>
                <a:latin typeface="Arial" panose="020B0604020202020204" pitchFamily="34" charset="0"/>
                <a:ea typeface="Times New Roman" panose="02020603050405020304" pitchFamily="18" charset="0"/>
              </a:rPr>
              <a:t>The basic principle behind the Cell Phone Detector circuits is to detect the RF Signals. In the Schottky diode circuit, the Schottky Diode is used to detect the cell phone signal as they have a unique property of being able to rectify low frequency signals, with low noise rate. When an inductor is placed near the RF signal source, it receives the signal through mutual induction. This signal is rectified by the Schottky diode. This low power signal can be amplified and used to power any indicator like an LED in this case.</a:t>
            </a:r>
            <a:endParaRPr lang="en-IN" sz="1800"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01959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CE6F5-6964-8F73-67B4-AB5C015290D2}"/>
              </a:ext>
            </a:extLst>
          </p:cNvPr>
          <p:cNvSpPr>
            <a:spLocks noGrp="1"/>
          </p:cNvSpPr>
          <p:nvPr>
            <p:ph type="title"/>
          </p:nvPr>
        </p:nvSpPr>
        <p:spPr/>
        <p:txBody>
          <a:bodyPr>
            <a:normAutofit/>
          </a:bodyPr>
          <a:lstStyle/>
          <a:p>
            <a:r>
              <a:rPr lang="en-US" sz="3600" dirty="0"/>
              <a:t>Working-</a:t>
            </a:r>
          </a:p>
        </p:txBody>
      </p:sp>
      <p:sp>
        <p:nvSpPr>
          <p:cNvPr id="3" name="Content Placeholder 2">
            <a:extLst>
              <a:ext uri="{FF2B5EF4-FFF2-40B4-BE49-F238E27FC236}">
                <a16:creationId xmlns:a16="http://schemas.microsoft.com/office/drawing/2014/main" id="{03A51CF3-7F3E-6CFC-B078-CFEC261197CD}"/>
              </a:ext>
            </a:extLst>
          </p:cNvPr>
          <p:cNvSpPr>
            <a:spLocks noGrp="1"/>
          </p:cNvSpPr>
          <p:nvPr>
            <p:ph idx="1"/>
          </p:nvPr>
        </p:nvSpPr>
        <p:spPr/>
        <p:txBody>
          <a:bodyPr/>
          <a:lstStyle/>
          <a:p>
            <a:r>
              <a:rPr lang="en-US" b="0" i="0" dirty="0">
                <a:solidFill>
                  <a:schemeClr val="tx1">
                    <a:lumMod val="95000"/>
                  </a:schemeClr>
                </a:solidFill>
                <a:effectLst/>
                <a:latin typeface="Open Sans" panose="02000000000000000000" pitchFamily="2" charset="0"/>
              </a:rPr>
              <a:t>The Op-amp part of the circuit acts as the RF Signal Detector while Transistor part of the circuit act as the indicator. The capacitors collection along with the antenna are used to detect RF Signals when a cell phone makes (or receives) a phone call or sends (or receives) a text message.</a:t>
            </a:r>
          </a:p>
          <a:p>
            <a:r>
              <a:rPr lang="en-US" b="0" i="0" dirty="0">
                <a:solidFill>
                  <a:schemeClr val="tx1">
                    <a:lumMod val="95000"/>
                  </a:schemeClr>
                </a:solidFill>
                <a:effectLst/>
                <a:latin typeface="Open Sans" panose="02000000000000000000" pitchFamily="2" charset="0"/>
              </a:rPr>
              <a:t>Op-Amp reads the signals by converting the rise in current at input to voltage at output and the LED will be activated.</a:t>
            </a:r>
          </a:p>
          <a:p>
            <a:endParaRPr lang="en-US" dirty="0"/>
          </a:p>
        </p:txBody>
      </p:sp>
    </p:spTree>
    <p:extLst>
      <p:ext uri="{BB962C8B-B14F-4D97-AF65-F5344CB8AC3E}">
        <p14:creationId xmlns:p14="http://schemas.microsoft.com/office/powerpoint/2010/main" val="1952473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E9D57-48CA-C6EA-B22D-F9A94F300B2D}"/>
              </a:ext>
            </a:extLst>
          </p:cNvPr>
          <p:cNvSpPr>
            <a:spLocks noGrp="1"/>
          </p:cNvSpPr>
          <p:nvPr>
            <p:ph type="title"/>
          </p:nvPr>
        </p:nvSpPr>
        <p:spPr>
          <a:xfrm>
            <a:off x="990600" y="177800"/>
            <a:ext cx="9601200" cy="762000"/>
          </a:xfrm>
        </p:spPr>
        <p:txBody>
          <a:bodyPr>
            <a:normAutofit/>
          </a:bodyPr>
          <a:lstStyle/>
          <a:p>
            <a:r>
              <a:rPr lang="en-US" sz="3600" dirty="0"/>
              <a:t>ADVANTAGES-</a:t>
            </a:r>
          </a:p>
        </p:txBody>
      </p:sp>
      <p:sp>
        <p:nvSpPr>
          <p:cNvPr id="3" name="Content Placeholder 2">
            <a:extLst>
              <a:ext uri="{FF2B5EF4-FFF2-40B4-BE49-F238E27FC236}">
                <a16:creationId xmlns:a16="http://schemas.microsoft.com/office/drawing/2014/main" id="{65624327-E397-A2E3-E655-4CA23522460B}"/>
              </a:ext>
            </a:extLst>
          </p:cNvPr>
          <p:cNvSpPr>
            <a:spLocks noGrp="1"/>
          </p:cNvSpPr>
          <p:nvPr>
            <p:ph idx="1"/>
          </p:nvPr>
        </p:nvSpPr>
        <p:spPr>
          <a:xfrm>
            <a:off x="990600" y="939800"/>
            <a:ext cx="9601200" cy="1854200"/>
          </a:xfrm>
        </p:spPr>
        <p:txBody>
          <a:bodyPr>
            <a:normAutofit fontScale="92500" lnSpcReduction="20000"/>
          </a:bodyPr>
          <a:lstStyle/>
          <a:p>
            <a:pPr>
              <a:buFont typeface="Arial" panose="020B0604020202020204" pitchFamily="34" charset="0"/>
              <a:buChar char="•"/>
            </a:pPr>
            <a:r>
              <a:rPr lang="en-US" dirty="0"/>
              <a:t>It can sense the presence of an activated mobile phone from a distance of one and a half meters. So it can be used to prevent use of mobile phones in examination halls, confidential rooms, etc.</a:t>
            </a:r>
          </a:p>
          <a:p>
            <a:pPr>
              <a:buFont typeface="Arial" panose="020B0604020202020204" pitchFamily="34" charset="0"/>
              <a:buChar char="•"/>
            </a:pPr>
            <a:r>
              <a:rPr lang="en-US" dirty="0"/>
              <a:t> </a:t>
            </a:r>
            <a:r>
              <a:rPr lang="en-US" dirty="0" err="1"/>
              <a:t>Smader</a:t>
            </a:r>
            <a:r>
              <a:rPr lang="en-US" dirty="0"/>
              <a:t> in size.</a:t>
            </a:r>
          </a:p>
          <a:p>
            <a:pPr>
              <a:buFont typeface="Arial" panose="020B0604020202020204" pitchFamily="34" charset="0"/>
              <a:buChar char="•"/>
            </a:pPr>
            <a:r>
              <a:rPr lang="en-US" dirty="0"/>
              <a:t> Detection of hidden cell phones</a:t>
            </a:r>
          </a:p>
        </p:txBody>
      </p:sp>
      <p:sp>
        <p:nvSpPr>
          <p:cNvPr id="4" name="TextBox 3">
            <a:extLst>
              <a:ext uri="{FF2B5EF4-FFF2-40B4-BE49-F238E27FC236}">
                <a16:creationId xmlns:a16="http://schemas.microsoft.com/office/drawing/2014/main" id="{8262C3AE-81B7-CDAC-3949-EDB054E212BD}"/>
              </a:ext>
            </a:extLst>
          </p:cNvPr>
          <p:cNvSpPr txBox="1"/>
          <p:nvPr/>
        </p:nvSpPr>
        <p:spPr>
          <a:xfrm>
            <a:off x="990600" y="2828835"/>
            <a:ext cx="6718300" cy="646331"/>
          </a:xfrm>
          <a:prstGeom prst="rect">
            <a:avLst/>
          </a:prstGeom>
          <a:noFill/>
        </p:spPr>
        <p:txBody>
          <a:bodyPr wrap="square" rtlCol="0">
            <a:spAutoFit/>
          </a:bodyPr>
          <a:lstStyle/>
          <a:p>
            <a:r>
              <a:rPr lang="en-IN" sz="3600" b="1" dirty="0"/>
              <a:t>APPLICATIONS</a:t>
            </a:r>
          </a:p>
        </p:txBody>
      </p:sp>
      <p:sp>
        <p:nvSpPr>
          <p:cNvPr id="5" name="TextBox 4">
            <a:extLst>
              <a:ext uri="{FF2B5EF4-FFF2-40B4-BE49-F238E27FC236}">
                <a16:creationId xmlns:a16="http://schemas.microsoft.com/office/drawing/2014/main" id="{1EB96F8F-7794-8E3D-C675-5B94DF5D5D3E}"/>
              </a:ext>
            </a:extLst>
          </p:cNvPr>
          <p:cNvSpPr txBox="1"/>
          <p:nvPr/>
        </p:nvSpPr>
        <p:spPr>
          <a:xfrm>
            <a:off x="990600" y="3510001"/>
            <a:ext cx="10030326" cy="3227037"/>
          </a:xfrm>
          <a:prstGeom prst="rect">
            <a:avLst/>
          </a:prstGeom>
          <a:noFill/>
        </p:spPr>
        <p:txBody>
          <a:bodyPr wrap="square" rtlCol="0">
            <a:spAutoFit/>
          </a:bodyPr>
          <a:lstStyle/>
          <a:p>
            <a:r>
              <a:rPr lang="en-US" dirty="0"/>
              <a:t>It is useful where use of mobiles are prohibited</a:t>
            </a:r>
          </a:p>
          <a:p>
            <a:pPr marL="342900" indent="-342900">
              <a:lnSpc>
                <a:spcPct val="150000"/>
              </a:lnSpc>
              <a:buFont typeface="Arial" panose="020B0604020202020204" pitchFamily="34" charset="0"/>
              <a:buChar char="•"/>
            </a:pPr>
            <a:r>
              <a:rPr lang="en-US" dirty="0"/>
              <a:t>Petrol Pump</a:t>
            </a:r>
          </a:p>
          <a:p>
            <a:pPr marL="342900" indent="-342900">
              <a:lnSpc>
                <a:spcPct val="150000"/>
              </a:lnSpc>
              <a:buFont typeface="Arial" panose="020B0604020202020204" pitchFamily="34" charset="0"/>
              <a:buChar char="•"/>
            </a:pPr>
            <a:r>
              <a:rPr lang="en-US" dirty="0"/>
              <a:t> Gas Station</a:t>
            </a:r>
          </a:p>
          <a:p>
            <a:pPr marL="342900" indent="-342900">
              <a:lnSpc>
                <a:spcPct val="150000"/>
              </a:lnSpc>
              <a:buFont typeface="Arial" panose="020B0604020202020204" pitchFamily="34" charset="0"/>
              <a:buChar char="•"/>
            </a:pPr>
            <a:r>
              <a:rPr lang="en-US" dirty="0"/>
              <a:t> Historical Place</a:t>
            </a:r>
          </a:p>
          <a:p>
            <a:pPr marL="342900" indent="-342900">
              <a:lnSpc>
                <a:spcPct val="150000"/>
              </a:lnSpc>
              <a:buFont typeface="Arial" panose="020B0604020202020204" pitchFamily="34" charset="0"/>
              <a:buChar char="•"/>
            </a:pPr>
            <a:r>
              <a:rPr lang="en-US" dirty="0"/>
              <a:t> Religious Places</a:t>
            </a:r>
          </a:p>
          <a:p>
            <a:pPr marL="342900" indent="-342900">
              <a:lnSpc>
                <a:spcPct val="150000"/>
              </a:lnSpc>
              <a:buFont typeface="Arial" panose="020B0604020202020204" pitchFamily="34" charset="0"/>
              <a:buChar char="•"/>
            </a:pPr>
            <a:r>
              <a:rPr lang="en-US" dirty="0"/>
              <a:t> Examination Hall</a:t>
            </a:r>
          </a:p>
          <a:p>
            <a:pPr marL="342900" indent="-342900">
              <a:lnSpc>
                <a:spcPct val="150000"/>
              </a:lnSpc>
              <a:buFont typeface="Arial" panose="020B0604020202020204" pitchFamily="34" charset="0"/>
              <a:buChar char="•"/>
            </a:pPr>
            <a:r>
              <a:rPr lang="en-US" dirty="0"/>
              <a:t> Military Bases</a:t>
            </a:r>
          </a:p>
          <a:p>
            <a:pPr marL="342900" indent="-342900">
              <a:lnSpc>
                <a:spcPct val="150000"/>
              </a:lnSpc>
              <a:buFont typeface="Arial" panose="020B0604020202020204" pitchFamily="34" charset="0"/>
              <a:buChar char="•"/>
            </a:pPr>
            <a:r>
              <a:rPr lang="en-US" dirty="0"/>
              <a:t> Hospitals</a:t>
            </a:r>
            <a:endParaRPr lang="en-IN" dirty="0"/>
          </a:p>
        </p:txBody>
      </p:sp>
    </p:spTree>
    <p:extLst>
      <p:ext uri="{BB962C8B-B14F-4D97-AF65-F5344CB8AC3E}">
        <p14:creationId xmlns:p14="http://schemas.microsoft.com/office/powerpoint/2010/main" val="3436236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409553-0956-0D97-38EC-D4D172CECDC0}"/>
              </a:ext>
            </a:extLst>
          </p:cNvPr>
          <p:cNvSpPr txBox="1"/>
          <p:nvPr/>
        </p:nvSpPr>
        <p:spPr>
          <a:xfrm>
            <a:off x="876300" y="431800"/>
            <a:ext cx="7277100" cy="646331"/>
          </a:xfrm>
          <a:prstGeom prst="rect">
            <a:avLst/>
          </a:prstGeom>
          <a:noFill/>
        </p:spPr>
        <p:txBody>
          <a:bodyPr wrap="square" rtlCol="0">
            <a:spAutoFit/>
          </a:bodyPr>
          <a:lstStyle/>
          <a:p>
            <a:r>
              <a:rPr lang="en-US" sz="2800" b="1" dirty="0"/>
              <a:t>Future Application of </a:t>
            </a:r>
            <a:r>
              <a:rPr lang="en-US" sz="3600" b="1" dirty="0"/>
              <a:t>Cell</a:t>
            </a:r>
            <a:r>
              <a:rPr lang="en-US" sz="2800" b="1" dirty="0"/>
              <a:t> Phone Detector</a:t>
            </a:r>
            <a:endParaRPr lang="en-IN" sz="2800" b="1" dirty="0"/>
          </a:p>
        </p:txBody>
      </p:sp>
      <p:sp>
        <p:nvSpPr>
          <p:cNvPr id="3" name="TextBox 2">
            <a:extLst>
              <a:ext uri="{FF2B5EF4-FFF2-40B4-BE49-F238E27FC236}">
                <a16:creationId xmlns:a16="http://schemas.microsoft.com/office/drawing/2014/main" id="{4EEB2FF9-7711-A359-6B45-FB64CC4D7455}"/>
              </a:ext>
            </a:extLst>
          </p:cNvPr>
          <p:cNvSpPr txBox="1"/>
          <p:nvPr/>
        </p:nvSpPr>
        <p:spPr>
          <a:xfrm>
            <a:off x="990600" y="1346200"/>
            <a:ext cx="11201400" cy="188256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Trying to increase the detecting range of mobile bug to few more meters for observing wide ranges of area. In the future time this detector will be improved in all ways.</a:t>
            </a:r>
          </a:p>
          <a:p>
            <a:pPr marL="285750" indent="-285750">
              <a:lnSpc>
                <a:spcPct val="150000"/>
              </a:lnSpc>
              <a:buFont typeface="Arial" panose="020B0604020202020204" pitchFamily="34" charset="0"/>
              <a:buChar char="•"/>
            </a:pPr>
            <a:r>
              <a:rPr lang="en-US" sz="2000" dirty="0"/>
              <a:t>In future we could be able to detect any range of frequency over a meters of range and this will be very useful to detect the cell phones where the cell phones are prohibited</a:t>
            </a:r>
            <a:r>
              <a:rPr lang="en-US" dirty="0"/>
              <a:t>.</a:t>
            </a:r>
            <a:endParaRPr lang="en-IN" dirty="0"/>
          </a:p>
        </p:txBody>
      </p:sp>
    </p:spTree>
    <p:extLst>
      <p:ext uri="{BB962C8B-B14F-4D97-AF65-F5344CB8AC3E}">
        <p14:creationId xmlns:p14="http://schemas.microsoft.com/office/powerpoint/2010/main" val="480241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7910C-B7CF-1748-1F43-919E69A87D91}"/>
              </a:ext>
            </a:extLst>
          </p:cNvPr>
          <p:cNvSpPr>
            <a:spLocks noGrp="1"/>
          </p:cNvSpPr>
          <p:nvPr>
            <p:ph type="title"/>
          </p:nvPr>
        </p:nvSpPr>
        <p:spPr/>
        <p:txBody>
          <a:bodyPr>
            <a:normAutofit/>
          </a:bodyPr>
          <a:lstStyle/>
          <a:p>
            <a:r>
              <a:rPr lang="en-US" sz="3600" dirty="0"/>
              <a:t>Conclusion of Cell Phone Detector</a:t>
            </a:r>
          </a:p>
        </p:txBody>
      </p:sp>
      <p:sp>
        <p:nvSpPr>
          <p:cNvPr id="3" name="Content Placeholder 2">
            <a:extLst>
              <a:ext uri="{FF2B5EF4-FFF2-40B4-BE49-F238E27FC236}">
                <a16:creationId xmlns:a16="http://schemas.microsoft.com/office/drawing/2014/main" id="{A8702FD0-072B-8DC2-6200-062851BD2EC8}"/>
              </a:ext>
            </a:extLst>
          </p:cNvPr>
          <p:cNvSpPr>
            <a:spLocks noGrp="1"/>
          </p:cNvSpPr>
          <p:nvPr>
            <p:ph idx="1"/>
          </p:nvPr>
        </p:nvSpPr>
        <p:spPr>
          <a:xfrm>
            <a:off x="1371600" y="1549400"/>
            <a:ext cx="9601200" cy="4318000"/>
          </a:xfrm>
        </p:spPr>
        <p:txBody>
          <a:bodyPr>
            <a:normAutofit fontScale="85000" lnSpcReduction="20000"/>
          </a:bodyPr>
          <a:lstStyle/>
          <a:p>
            <a:r>
              <a:rPr lang="en-US" dirty="0"/>
              <a:t>Cellphone detector is a </a:t>
            </a:r>
            <a:r>
              <a:rPr lang="en-US" dirty="0" err="1"/>
              <a:t>po”erful</a:t>
            </a:r>
            <a:r>
              <a:rPr lang="en-US" dirty="0"/>
              <a:t> tool, easy to deploy and cost </a:t>
            </a:r>
            <a:r>
              <a:rPr lang="en-US" dirty="0" err="1"/>
              <a:t>eective</a:t>
            </a:r>
            <a:r>
              <a:rPr lang="en-US" dirty="0"/>
              <a:t> device </a:t>
            </a:r>
            <a:r>
              <a:rPr lang="en-US" dirty="0" err="1"/>
              <a:t>thatconstantly</a:t>
            </a:r>
            <a:r>
              <a:rPr lang="en-US" dirty="0"/>
              <a:t> scans for cell phone activity and can immediately alert security </a:t>
            </a:r>
            <a:r>
              <a:rPr lang="en-US" dirty="0" err="1"/>
              <a:t>sta</a:t>
            </a:r>
            <a:r>
              <a:rPr lang="en-US" dirty="0"/>
              <a:t> to the presence of an intruder</a:t>
            </a:r>
          </a:p>
          <a:p>
            <a:r>
              <a:rPr lang="en-US" dirty="0"/>
              <a:t>This pocket-size mobile transmission detector or sniffer can sense the presence of an activated mobile cellphone from a distance of one and-a-half meters. So it can be used to prevent use of mobile phones in examination halls, confidential rooms, etc. It is also useful for detecting the use of mobile phone for spying and unauthorized video transmission.</a:t>
            </a:r>
          </a:p>
          <a:p>
            <a:r>
              <a:rPr lang="en-US" dirty="0"/>
              <a:t>In this project we made an attempt to design a mobile detector which can detect both the incoming and outgoing calls as well as video transmission even if the mobile is kept at the silent mode. Our circuit has detected the presence of an active mobile phone even at a distance of about one and half a meter. It gave the indication of an active mobile phone by glowing the LED</a:t>
            </a:r>
          </a:p>
          <a:p>
            <a:pPr marL="0" indent="0">
              <a:buNone/>
            </a:pPr>
            <a:endParaRPr lang="en-US" dirty="0"/>
          </a:p>
        </p:txBody>
      </p:sp>
    </p:spTree>
    <p:extLst>
      <p:ext uri="{BB962C8B-B14F-4D97-AF65-F5344CB8AC3E}">
        <p14:creationId xmlns:p14="http://schemas.microsoft.com/office/powerpoint/2010/main" val="6625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EBBF9-79A3-4634-3ADF-1B2FC8A47D4A}"/>
              </a:ext>
            </a:extLst>
          </p:cNvPr>
          <p:cNvSpPr>
            <a:spLocks noGrp="1"/>
          </p:cNvSpPr>
          <p:nvPr>
            <p:ph type="title"/>
          </p:nvPr>
        </p:nvSpPr>
        <p:spPr/>
        <p:txBody>
          <a:bodyPr/>
          <a:lstStyle/>
          <a:p>
            <a:r>
              <a:rPr lang="en-US" dirty="0"/>
              <a:t>Circuit Video :</a:t>
            </a:r>
          </a:p>
        </p:txBody>
      </p:sp>
      <p:pic>
        <p:nvPicPr>
          <p:cNvPr id="13" name="WhatsApp Video 2022-06-07 at 12.53.38 AM">
            <a:hlinkClick r:id="" action="ppaction://media"/>
            <a:extLst>
              <a:ext uri="{FF2B5EF4-FFF2-40B4-BE49-F238E27FC236}">
                <a16:creationId xmlns:a16="http://schemas.microsoft.com/office/drawing/2014/main" id="{A9219C48-6611-A8C6-1030-2434E13BDB4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97125" y="1825625"/>
            <a:ext cx="7678738" cy="4351338"/>
          </a:xfrm>
        </p:spPr>
      </p:pic>
    </p:spTree>
    <p:extLst>
      <p:ext uri="{BB962C8B-B14F-4D97-AF65-F5344CB8AC3E}">
        <p14:creationId xmlns:p14="http://schemas.microsoft.com/office/powerpoint/2010/main" val="392740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2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D81E8C-6516-A6CC-4CD3-7F935BFB5AD1}"/>
              </a:ext>
            </a:extLst>
          </p:cNvPr>
          <p:cNvSpPr txBox="1"/>
          <p:nvPr/>
        </p:nvSpPr>
        <p:spPr>
          <a:xfrm>
            <a:off x="2285999" y="2659559"/>
            <a:ext cx="8708572" cy="1200329"/>
          </a:xfrm>
          <a:prstGeom prst="rect">
            <a:avLst/>
          </a:prstGeom>
          <a:noFill/>
        </p:spPr>
        <p:txBody>
          <a:bodyPr wrap="square" rtlCol="0">
            <a:spAutoFit/>
            <a:scene3d>
              <a:camera prst="orthographicFront"/>
              <a:lightRig rig="threePt" dir="t"/>
            </a:scene3d>
            <a:sp3d extrusionH="57150">
              <a:bevelT w="50800" h="38100" prst="riblet"/>
            </a:sp3d>
          </a:bodyPr>
          <a:lstStyle/>
          <a:p>
            <a:pPr algn="ctr"/>
            <a:r>
              <a:rPr lang="en-IN" sz="7200" b="1" dirty="0">
                <a:solidFill>
                  <a:schemeClr val="tx1">
                    <a:lumMod val="95000"/>
                    <a:lumOff val="5000"/>
                  </a:schemeClr>
                </a:solidFill>
              </a:rPr>
              <a:t>THANK YOU ALL</a:t>
            </a:r>
          </a:p>
        </p:txBody>
      </p:sp>
    </p:spTree>
    <p:extLst>
      <p:ext uri="{BB962C8B-B14F-4D97-AF65-F5344CB8AC3E}">
        <p14:creationId xmlns:p14="http://schemas.microsoft.com/office/powerpoint/2010/main" val="3822357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F0300C-0D32-18C0-3B80-7A4B9CDBD88C}"/>
              </a:ext>
            </a:extLst>
          </p:cNvPr>
          <p:cNvSpPr txBox="1"/>
          <p:nvPr/>
        </p:nvSpPr>
        <p:spPr>
          <a:xfrm>
            <a:off x="1023257" y="468086"/>
            <a:ext cx="3231243" cy="646331"/>
          </a:xfrm>
          <a:prstGeom prst="rect">
            <a:avLst/>
          </a:prstGeom>
          <a:noFill/>
        </p:spPr>
        <p:txBody>
          <a:bodyPr wrap="square" rtlCol="0">
            <a:spAutoFit/>
          </a:bodyPr>
          <a:lstStyle/>
          <a:p>
            <a:r>
              <a:rPr lang="en-IN" sz="3600" b="1" dirty="0"/>
              <a:t>Introduction</a:t>
            </a:r>
          </a:p>
        </p:txBody>
      </p:sp>
      <p:sp>
        <p:nvSpPr>
          <p:cNvPr id="3" name="TextBox 2">
            <a:extLst>
              <a:ext uri="{FF2B5EF4-FFF2-40B4-BE49-F238E27FC236}">
                <a16:creationId xmlns:a16="http://schemas.microsoft.com/office/drawing/2014/main" id="{A5C178C3-A424-FED5-4751-2F1BE6472624}"/>
              </a:ext>
            </a:extLst>
          </p:cNvPr>
          <p:cNvSpPr txBox="1"/>
          <p:nvPr/>
        </p:nvSpPr>
        <p:spPr>
          <a:xfrm>
            <a:off x="1045028" y="1480810"/>
            <a:ext cx="11146972" cy="3729226"/>
          </a:xfrm>
          <a:prstGeom prst="rect">
            <a:avLst/>
          </a:prstGeom>
          <a:noFill/>
        </p:spPr>
        <p:txBody>
          <a:bodyPr wrap="square" rtlCol="0">
            <a:spAutoFit/>
          </a:bodyPr>
          <a:lstStyle/>
          <a:p>
            <a:pPr>
              <a:lnSpc>
                <a:spcPct val="150000"/>
              </a:lnSpc>
            </a:pPr>
            <a:r>
              <a:rPr lang="en-US" sz="2000" dirty="0"/>
              <a:t>This project is a simple cell phone detector project. This handy cell phone detector, pocket size mobile transmission sniffer can sense the presence of an active cell phone in a radius of 1m-1.5m.</a:t>
            </a:r>
          </a:p>
          <a:p>
            <a:pPr>
              <a:lnSpc>
                <a:spcPct val="150000"/>
              </a:lnSpc>
            </a:pPr>
            <a:endParaRPr lang="en-US" sz="2000" dirty="0"/>
          </a:p>
          <a:p>
            <a:pPr>
              <a:lnSpc>
                <a:spcPct val="150000"/>
              </a:lnSpc>
            </a:pPr>
            <a:r>
              <a:rPr lang="en-US" sz="2000" dirty="0"/>
              <a:t>As the cell phone sends or receives a message or call, it sends off </a:t>
            </a:r>
            <a:r>
              <a:rPr lang="en-US" sz="2000" dirty="0" err="1"/>
              <a:t>asignal</a:t>
            </a:r>
            <a:r>
              <a:rPr lang="en-US" sz="2000" dirty="0"/>
              <a:t>. This signal is detected by our circuit and will cause the LED </a:t>
            </a:r>
            <a:r>
              <a:rPr lang="en-US" sz="2000" dirty="0" err="1"/>
              <a:t>toblink</a:t>
            </a:r>
            <a:r>
              <a:rPr lang="en-US" sz="2000" dirty="0"/>
              <a:t> and buzzer to sound. </a:t>
            </a:r>
          </a:p>
          <a:p>
            <a:pPr>
              <a:lnSpc>
                <a:spcPct val="150000"/>
              </a:lnSpc>
            </a:pPr>
            <a:endParaRPr lang="en-US" sz="2000" dirty="0"/>
          </a:p>
          <a:p>
            <a:pPr>
              <a:lnSpc>
                <a:spcPct val="150000"/>
              </a:lnSpc>
            </a:pPr>
            <a:r>
              <a:rPr lang="en-US" sz="2000" dirty="0"/>
              <a:t>This is the basic principle of the </a:t>
            </a:r>
            <a:r>
              <a:rPr lang="en-US" sz="2000" dirty="0" err="1"/>
              <a:t>project.This</a:t>
            </a:r>
            <a:r>
              <a:rPr lang="en-US" sz="2000" dirty="0"/>
              <a:t> simple circuit can detect any cellphone activities like sending </a:t>
            </a:r>
            <a:r>
              <a:rPr lang="en-US" sz="2000" dirty="0" err="1"/>
              <a:t>orreceiving</a:t>
            </a:r>
            <a:r>
              <a:rPr lang="en-US" sz="2000" dirty="0"/>
              <a:t> calls or SMS, or any type of data transmission.</a:t>
            </a:r>
            <a:endParaRPr lang="en-IN" sz="2000" dirty="0"/>
          </a:p>
        </p:txBody>
      </p:sp>
    </p:spTree>
    <p:extLst>
      <p:ext uri="{BB962C8B-B14F-4D97-AF65-F5344CB8AC3E}">
        <p14:creationId xmlns:p14="http://schemas.microsoft.com/office/powerpoint/2010/main" val="1408197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89D20B-5581-A029-5647-D208CA38313A}"/>
              </a:ext>
            </a:extLst>
          </p:cNvPr>
          <p:cNvSpPr txBox="1"/>
          <p:nvPr/>
        </p:nvSpPr>
        <p:spPr>
          <a:xfrm>
            <a:off x="1360714" y="609599"/>
            <a:ext cx="7338785" cy="646331"/>
          </a:xfrm>
          <a:prstGeom prst="rect">
            <a:avLst/>
          </a:prstGeom>
          <a:noFill/>
        </p:spPr>
        <p:txBody>
          <a:bodyPr wrap="square" rtlCol="0">
            <a:spAutoFit/>
          </a:bodyPr>
          <a:lstStyle/>
          <a:p>
            <a:r>
              <a:rPr lang="en-US" sz="3600" b="1" dirty="0"/>
              <a:t>History of Cell Phone Detector</a:t>
            </a:r>
            <a:endParaRPr lang="en-IN" sz="3600" b="1" dirty="0"/>
          </a:p>
        </p:txBody>
      </p:sp>
      <p:sp>
        <p:nvSpPr>
          <p:cNvPr id="5" name="TextBox 4">
            <a:extLst>
              <a:ext uri="{FF2B5EF4-FFF2-40B4-BE49-F238E27FC236}">
                <a16:creationId xmlns:a16="http://schemas.microsoft.com/office/drawing/2014/main" id="{086ED586-F7FC-024D-96D0-0D44C55612EA}"/>
              </a:ext>
            </a:extLst>
          </p:cNvPr>
          <p:cNvSpPr txBox="1"/>
          <p:nvPr/>
        </p:nvSpPr>
        <p:spPr>
          <a:xfrm>
            <a:off x="831127" y="1894819"/>
            <a:ext cx="11087100" cy="3330912"/>
          </a:xfrm>
          <a:prstGeom prst="rect">
            <a:avLst/>
          </a:prstGeom>
          <a:noFill/>
        </p:spPr>
        <p:txBody>
          <a:bodyPr wrap="square" rtlCol="0">
            <a:spAutoFit/>
          </a:bodyPr>
          <a:lstStyle/>
          <a:p>
            <a:pPr>
              <a:lnSpc>
                <a:spcPct val="200000"/>
              </a:lnSpc>
            </a:pPr>
            <a:r>
              <a:rPr lang="en-US" dirty="0"/>
              <a:t>In 2004 </a:t>
            </a:r>
            <a:r>
              <a:rPr lang="en-US" dirty="0" err="1"/>
              <a:t>Möhring</a:t>
            </a:r>
            <a:r>
              <a:rPr lang="en-US" dirty="0"/>
              <a:t> created a tracker for mobile phones that detects color-coded 3D marker shapes. The system's </a:t>
            </a:r>
            <a:r>
              <a:rPr lang="en-US" dirty="0" err="1"/>
              <a:t>accurancy</a:t>
            </a:r>
            <a:r>
              <a:rPr lang="en-US" dirty="0"/>
              <a:t> was very limited, since it did not take camera calibration or subpixel accuracy into account. In 2005 </a:t>
            </a:r>
            <a:r>
              <a:rPr lang="en-US" dirty="0" err="1"/>
              <a:t>Henrysson</a:t>
            </a:r>
            <a:r>
              <a:rPr lang="en-US" dirty="0"/>
              <a:t> created a Symbian port of </a:t>
            </a:r>
            <a:r>
              <a:rPr lang="en-US" dirty="0" err="1"/>
              <a:t>ARToolKit</a:t>
            </a:r>
            <a:r>
              <a:rPr lang="en-US" dirty="0"/>
              <a:t>, partially based on the </a:t>
            </a:r>
            <a:r>
              <a:rPr lang="en-US" dirty="0" err="1"/>
              <a:t>ARToolKitPlus</a:t>
            </a:r>
            <a:r>
              <a:rPr lang="en-US" dirty="0"/>
              <a:t> source code, which was used for the AR Tennis game, the first 2-player AR game on mobile phones. Around the same time </a:t>
            </a:r>
            <a:r>
              <a:rPr lang="en-US" dirty="0" err="1"/>
              <a:t>Rohs</a:t>
            </a:r>
            <a:r>
              <a:rPr lang="en-US" dirty="0"/>
              <a:t> created the </a:t>
            </a:r>
            <a:r>
              <a:rPr lang="en-US" dirty="0" err="1"/>
              <a:t>VisualCodes</a:t>
            </a:r>
            <a:r>
              <a:rPr lang="en-US" dirty="0"/>
              <a:t> system for Symbian smartphones. Similar to </a:t>
            </a:r>
            <a:r>
              <a:rPr lang="en-US" dirty="0" err="1"/>
              <a:t>Möhring's</a:t>
            </a:r>
            <a:r>
              <a:rPr lang="en-US" dirty="0"/>
              <a:t> approach, </a:t>
            </a:r>
            <a:r>
              <a:rPr lang="en-US" dirty="0" err="1"/>
              <a:t>VisualCodes</a:t>
            </a:r>
            <a:r>
              <a:rPr lang="en-US" dirty="0"/>
              <a:t> provides only simple tracking of 2D position on the screen, 1D rotation and a very coarse distance measure.</a:t>
            </a:r>
            <a:endParaRPr lang="en-IN" dirty="0"/>
          </a:p>
        </p:txBody>
      </p:sp>
    </p:spTree>
    <p:extLst>
      <p:ext uri="{BB962C8B-B14F-4D97-AF65-F5344CB8AC3E}">
        <p14:creationId xmlns:p14="http://schemas.microsoft.com/office/powerpoint/2010/main" val="378762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3FB4-917A-00A0-E536-8068471101A6}"/>
              </a:ext>
            </a:extLst>
          </p:cNvPr>
          <p:cNvSpPr>
            <a:spLocks noGrp="1"/>
          </p:cNvSpPr>
          <p:nvPr>
            <p:ph type="title"/>
          </p:nvPr>
        </p:nvSpPr>
        <p:spPr>
          <a:xfrm>
            <a:off x="1295400" y="368697"/>
            <a:ext cx="9601200" cy="1485900"/>
          </a:xfrm>
        </p:spPr>
        <p:txBody>
          <a:bodyPr>
            <a:normAutofit/>
          </a:bodyPr>
          <a:lstStyle/>
          <a:p>
            <a:r>
              <a:rPr lang="en-US" sz="3600" dirty="0"/>
              <a:t>Definition of Cell Phone Detector</a:t>
            </a:r>
          </a:p>
        </p:txBody>
      </p:sp>
      <p:sp>
        <p:nvSpPr>
          <p:cNvPr id="3" name="Content Placeholder 2">
            <a:extLst>
              <a:ext uri="{FF2B5EF4-FFF2-40B4-BE49-F238E27FC236}">
                <a16:creationId xmlns:a16="http://schemas.microsoft.com/office/drawing/2014/main" id="{3D553469-D1ED-8376-FCDA-77B0079DDD19}"/>
              </a:ext>
            </a:extLst>
          </p:cNvPr>
          <p:cNvSpPr>
            <a:spLocks noGrp="1"/>
          </p:cNvSpPr>
          <p:nvPr>
            <p:ph idx="1"/>
          </p:nvPr>
        </p:nvSpPr>
        <p:spPr>
          <a:xfrm>
            <a:off x="1371600" y="1393031"/>
            <a:ext cx="9601200" cy="5363369"/>
          </a:xfrm>
        </p:spPr>
        <p:txBody>
          <a:bodyPr>
            <a:normAutofit fontScale="77500" lnSpcReduction="20000"/>
          </a:bodyPr>
          <a:lstStyle/>
          <a:p>
            <a:endParaRPr lang="en-US" dirty="0"/>
          </a:p>
          <a:p>
            <a:pPr>
              <a:lnSpc>
                <a:spcPct val="150000"/>
              </a:lnSpc>
            </a:pPr>
            <a:r>
              <a:rPr lang="en-US" dirty="0"/>
              <a:t>This handy mobile bug or cell phone detector, pocket-size mobile transmission detector or sniffer can sense the presence of an activated mobile cellphone from a distance of one and-a-half </a:t>
            </a:r>
            <a:r>
              <a:rPr lang="en-US" dirty="0" err="1"/>
              <a:t>metres</a:t>
            </a:r>
            <a:r>
              <a:rPr lang="en-US" dirty="0"/>
              <a:t>. So it can be used to prevent use of mobile phones in examination halls, confidential rooms, etc. It is also useful for detecting the use of mobile phone for spying and </a:t>
            </a:r>
            <a:r>
              <a:rPr lang="en-US" dirty="0" err="1"/>
              <a:t>unauthorised</a:t>
            </a:r>
            <a:r>
              <a:rPr lang="en-US" dirty="0"/>
              <a:t> video transmission.</a:t>
            </a:r>
          </a:p>
          <a:p>
            <a:pPr>
              <a:lnSpc>
                <a:spcPct val="150000"/>
              </a:lnSpc>
            </a:pPr>
            <a:r>
              <a:rPr lang="en-US" dirty="0"/>
              <a:t> The circuit can detect both the incoming and outgoing calls, SMS and video transmission even if the mobile phone is kept in the silent mode. The moment the bug detects RF transmission signal from an activated mobile phone, it starts sounding a beep alarm and the LED blinks. The alarm continues until the signal transmission ceases.</a:t>
            </a:r>
          </a:p>
        </p:txBody>
      </p:sp>
    </p:spTree>
    <p:extLst>
      <p:ext uri="{BB962C8B-B14F-4D97-AF65-F5344CB8AC3E}">
        <p14:creationId xmlns:p14="http://schemas.microsoft.com/office/powerpoint/2010/main" val="1172258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ED58A-0ABB-EF38-E243-329D0B45F16E}"/>
              </a:ext>
            </a:extLst>
          </p:cNvPr>
          <p:cNvSpPr>
            <a:spLocks noGrp="1"/>
          </p:cNvSpPr>
          <p:nvPr>
            <p:ph type="title"/>
          </p:nvPr>
        </p:nvSpPr>
        <p:spPr/>
        <p:txBody>
          <a:bodyPr>
            <a:normAutofit/>
          </a:bodyPr>
          <a:lstStyle/>
          <a:p>
            <a:r>
              <a:rPr lang="en-US" sz="3600" dirty="0"/>
              <a:t>Circuit Diagram-</a:t>
            </a:r>
          </a:p>
        </p:txBody>
      </p:sp>
      <p:pic>
        <p:nvPicPr>
          <p:cNvPr id="4" name="Picture 4">
            <a:extLst>
              <a:ext uri="{FF2B5EF4-FFF2-40B4-BE49-F238E27FC236}">
                <a16:creationId xmlns:a16="http://schemas.microsoft.com/office/drawing/2014/main" id="{0FF7A2C5-1C13-85D6-F557-AC6293DDBA0A}"/>
              </a:ext>
            </a:extLst>
          </p:cNvPr>
          <p:cNvPicPr>
            <a:picLocks noGrp="1" noChangeAspect="1"/>
          </p:cNvPicPr>
          <p:nvPr>
            <p:ph idx="1"/>
          </p:nvPr>
        </p:nvPicPr>
        <p:blipFill>
          <a:blip r:embed="rId2"/>
          <a:stretch>
            <a:fillRect/>
          </a:stretch>
        </p:blipFill>
        <p:spPr>
          <a:xfrm>
            <a:off x="1917700" y="1750218"/>
            <a:ext cx="9055100" cy="4421982"/>
          </a:xfrm>
        </p:spPr>
      </p:pic>
    </p:spTree>
    <p:extLst>
      <p:ext uri="{BB962C8B-B14F-4D97-AF65-F5344CB8AC3E}">
        <p14:creationId xmlns:p14="http://schemas.microsoft.com/office/powerpoint/2010/main" val="326222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81AD-7740-F559-C9EC-C9F4350A9960}"/>
              </a:ext>
            </a:extLst>
          </p:cNvPr>
          <p:cNvSpPr>
            <a:spLocks noGrp="1"/>
          </p:cNvSpPr>
          <p:nvPr>
            <p:ph type="title"/>
          </p:nvPr>
        </p:nvSpPr>
        <p:spPr>
          <a:xfrm>
            <a:off x="1371600" y="685800"/>
            <a:ext cx="9601200" cy="823317"/>
          </a:xfrm>
        </p:spPr>
        <p:txBody>
          <a:bodyPr>
            <a:normAutofit/>
          </a:bodyPr>
          <a:lstStyle/>
          <a:p>
            <a:r>
              <a:rPr lang="en-US" sz="3600" dirty="0"/>
              <a:t>Components- </a:t>
            </a:r>
          </a:p>
        </p:txBody>
      </p:sp>
      <p:sp>
        <p:nvSpPr>
          <p:cNvPr id="3" name="Content Placeholder 2">
            <a:extLst>
              <a:ext uri="{FF2B5EF4-FFF2-40B4-BE49-F238E27FC236}">
                <a16:creationId xmlns:a16="http://schemas.microsoft.com/office/drawing/2014/main" id="{4E5D8990-57FA-8ECC-8F3E-7241AF99EAD6}"/>
              </a:ext>
            </a:extLst>
          </p:cNvPr>
          <p:cNvSpPr>
            <a:spLocks noGrp="1"/>
          </p:cNvSpPr>
          <p:nvPr>
            <p:ph idx="1"/>
          </p:nvPr>
        </p:nvSpPr>
        <p:spPr>
          <a:xfrm>
            <a:off x="1371600" y="1643063"/>
            <a:ext cx="9601200" cy="4224337"/>
          </a:xfrm>
        </p:spPr>
        <p:txBody>
          <a:bodyPr>
            <a:normAutofit/>
          </a:bodyPr>
          <a:lstStyle/>
          <a:p>
            <a:r>
              <a:rPr lang="en-US"/>
              <a:t>i. CA3130 IC.                                 ix . Light Emitting Diodes</a:t>
            </a:r>
          </a:p>
          <a:p>
            <a:r>
              <a:rPr lang="en-US"/>
              <a:t>ii. 1kΩ resistor                               x.   9v Power Supply</a:t>
            </a:r>
          </a:p>
          <a:p>
            <a:r>
              <a:rPr lang="en-US"/>
              <a:t>iii. 100kΩ resistor                          xi. Wires</a:t>
            </a:r>
          </a:p>
          <a:p>
            <a:r>
              <a:rPr lang="en-US"/>
              <a:t>Iv. Two 2.2MΩ resistors.                xii. General Purpose Board</a:t>
            </a:r>
          </a:p>
          <a:p>
            <a:r>
              <a:rPr lang="en-US"/>
              <a:t>v. 47pF capacitor                            xiii. Breadboard</a:t>
            </a:r>
          </a:p>
          <a:p>
            <a:r>
              <a:rPr lang="en-US"/>
              <a:t>vi. 0.22𝜇F capacitor                       xiv. Digital Multimeter</a:t>
            </a:r>
          </a:p>
          <a:p>
            <a:r>
              <a:rPr lang="en-US"/>
              <a:t>vii. 100𝜇F capacitor</a:t>
            </a:r>
          </a:p>
          <a:p>
            <a:r>
              <a:rPr lang="en-US"/>
              <a:t>viii. BC548 Transistor</a:t>
            </a:r>
          </a:p>
        </p:txBody>
      </p:sp>
    </p:spTree>
    <p:extLst>
      <p:ext uri="{BB962C8B-B14F-4D97-AF65-F5344CB8AC3E}">
        <p14:creationId xmlns:p14="http://schemas.microsoft.com/office/powerpoint/2010/main" val="411175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9CBE5AB-E5B8-510B-F95A-98C5416F1371}"/>
              </a:ext>
            </a:extLst>
          </p:cNvPr>
          <p:cNvSpPr txBox="1"/>
          <p:nvPr/>
        </p:nvSpPr>
        <p:spPr>
          <a:xfrm>
            <a:off x="666750" y="0"/>
            <a:ext cx="10858500" cy="646331"/>
          </a:xfrm>
          <a:prstGeom prst="rect">
            <a:avLst/>
          </a:prstGeom>
          <a:noFill/>
        </p:spPr>
        <p:txBody>
          <a:bodyPr wrap="square" rtlCol="0">
            <a:spAutoFit/>
          </a:bodyPr>
          <a:lstStyle/>
          <a:p>
            <a:r>
              <a:rPr lang="en-IN" sz="3600" b="1" dirty="0"/>
              <a:t>WORKING OF CIRCUIT COMPONENTS</a:t>
            </a:r>
          </a:p>
        </p:txBody>
      </p:sp>
      <p:sp>
        <p:nvSpPr>
          <p:cNvPr id="9" name="TextBox 8">
            <a:extLst>
              <a:ext uri="{FF2B5EF4-FFF2-40B4-BE49-F238E27FC236}">
                <a16:creationId xmlns:a16="http://schemas.microsoft.com/office/drawing/2014/main" id="{9F53D3AE-95C6-9090-E231-8F8FF4F9464B}"/>
              </a:ext>
            </a:extLst>
          </p:cNvPr>
          <p:cNvSpPr txBox="1"/>
          <p:nvPr/>
        </p:nvSpPr>
        <p:spPr>
          <a:xfrm>
            <a:off x="1066800" y="646331"/>
            <a:ext cx="4013200" cy="1182469"/>
          </a:xfrm>
          <a:prstGeom prst="rect">
            <a:avLst/>
          </a:prstGeom>
          <a:noFill/>
        </p:spPr>
        <p:txBody>
          <a:bodyPr wrap="square" rtlCol="0">
            <a:spAutoFit/>
          </a:bodyPr>
          <a:lstStyle/>
          <a:p>
            <a:r>
              <a:rPr lang="en-IN" sz="2400" b="1" dirty="0"/>
              <a:t>PCB BORD :</a:t>
            </a:r>
          </a:p>
          <a:p>
            <a:endParaRPr lang="en-IN" sz="2400" b="1" dirty="0"/>
          </a:p>
          <a:p>
            <a:pPr marL="342900" indent="-342900">
              <a:buFont typeface="Wingdings" panose="05000000000000000000" pitchFamily="2" charset="2"/>
              <a:buChar char="Ø"/>
            </a:pPr>
            <a:r>
              <a:rPr lang="en-IN" sz="2000" dirty="0"/>
              <a:t>PCB Bord is used in this circuit</a:t>
            </a:r>
          </a:p>
        </p:txBody>
      </p:sp>
      <p:pic>
        <p:nvPicPr>
          <p:cNvPr id="12" name="Picture 11">
            <a:extLst>
              <a:ext uri="{FF2B5EF4-FFF2-40B4-BE49-F238E27FC236}">
                <a16:creationId xmlns:a16="http://schemas.microsoft.com/office/drawing/2014/main" id="{43541EDF-F47F-C542-1D94-11EB915092F0}"/>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6604000" y="646331"/>
            <a:ext cx="3009900" cy="1975111"/>
          </a:xfrm>
          <a:prstGeom prst="rect">
            <a:avLst/>
          </a:prstGeom>
        </p:spPr>
      </p:pic>
      <p:sp>
        <p:nvSpPr>
          <p:cNvPr id="13" name="TextBox 12">
            <a:extLst>
              <a:ext uri="{FF2B5EF4-FFF2-40B4-BE49-F238E27FC236}">
                <a16:creationId xmlns:a16="http://schemas.microsoft.com/office/drawing/2014/main" id="{804F6D46-CF50-2E71-DB30-334B6679CE12}"/>
              </a:ext>
            </a:extLst>
          </p:cNvPr>
          <p:cNvSpPr txBox="1"/>
          <p:nvPr/>
        </p:nvSpPr>
        <p:spPr>
          <a:xfrm>
            <a:off x="939800" y="2451100"/>
            <a:ext cx="2273300" cy="461665"/>
          </a:xfrm>
          <a:prstGeom prst="rect">
            <a:avLst/>
          </a:prstGeom>
          <a:noFill/>
        </p:spPr>
        <p:txBody>
          <a:bodyPr wrap="square" rtlCol="0">
            <a:spAutoFit/>
          </a:bodyPr>
          <a:lstStyle/>
          <a:p>
            <a:r>
              <a:rPr lang="en-IN" sz="2400" b="1" dirty="0"/>
              <a:t>CA3130 IC :</a:t>
            </a:r>
          </a:p>
        </p:txBody>
      </p:sp>
      <p:sp>
        <p:nvSpPr>
          <p:cNvPr id="14" name="TextBox 13">
            <a:extLst>
              <a:ext uri="{FF2B5EF4-FFF2-40B4-BE49-F238E27FC236}">
                <a16:creationId xmlns:a16="http://schemas.microsoft.com/office/drawing/2014/main" id="{71ECF75C-2F73-2A24-8BC1-4371EF51D3AE}"/>
              </a:ext>
            </a:extLst>
          </p:cNvPr>
          <p:cNvSpPr txBox="1"/>
          <p:nvPr/>
        </p:nvSpPr>
        <p:spPr>
          <a:xfrm>
            <a:off x="939800" y="2912765"/>
            <a:ext cx="7962900" cy="2776914"/>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dirty="0"/>
              <a:t>CMOS version gate-protected p-channel MOSFET.</a:t>
            </a:r>
          </a:p>
          <a:p>
            <a:pPr marL="285750" indent="-285750">
              <a:lnSpc>
                <a:spcPct val="200000"/>
              </a:lnSpc>
              <a:buFont typeface="Wingdings" panose="05000000000000000000" pitchFamily="2" charset="2"/>
              <a:buChar char="Ø"/>
            </a:pPr>
            <a:r>
              <a:rPr lang="en-US" dirty="0"/>
              <a:t>Acts as an Differential Amplifier.</a:t>
            </a:r>
          </a:p>
          <a:p>
            <a:pPr marL="285750" indent="-285750">
              <a:lnSpc>
                <a:spcPct val="200000"/>
              </a:lnSpc>
              <a:buFont typeface="Wingdings" panose="05000000000000000000" pitchFamily="2" charset="2"/>
              <a:buChar char="Ø"/>
            </a:pPr>
            <a:r>
              <a:rPr lang="en-US" dirty="0"/>
              <a:t>Used in the circuit as a Current to Voltage converter.</a:t>
            </a:r>
          </a:p>
          <a:p>
            <a:pPr marL="285750" indent="-285750">
              <a:lnSpc>
                <a:spcPct val="200000"/>
              </a:lnSpc>
              <a:buFont typeface="Wingdings" panose="05000000000000000000" pitchFamily="2" charset="2"/>
              <a:buChar char="Ø"/>
            </a:pPr>
            <a:r>
              <a:rPr lang="en-US" dirty="0"/>
              <a:t>Provides very high input impedance, very low input current and very high speed of performance.</a:t>
            </a:r>
            <a:endParaRPr lang="en-IN" dirty="0"/>
          </a:p>
        </p:txBody>
      </p:sp>
      <p:pic>
        <p:nvPicPr>
          <p:cNvPr id="17" name="Picture 16">
            <a:extLst>
              <a:ext uri="{FF2B5EF4-FFF2-40B4-BE49-F238E27FC236}">
                <a16:creationId xmlns:a16="http://schemas.microsoft.com/office/drawing/2014/main" id="{E33CF116-A73D-F7ED-7F66-8D00B9A35EF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8445500" y="2912765"/>
            <a:ext cx="3746500" cy="3416300"/>
          </a:xfrm>
          <a:prstGeom prst="rect">
            <a:avLst/>
          </a:prstGeom>
          <a:noFill/>
        </p:spPr>
      </p:pic>
    </p:spTree>
    <p:extLst>
      <p:ext uri="{BB962C8B-B14F-4D97-AF65-F5344CB8AC3E}">
        <p14:creationId xmlns:p14="http://schemas.microsoft.com/office/powerpoint/2010/main" val="3747059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65128E-3E95-7EFB-25BB-0574970C24E8}"/>
              </a:ext>
            </a:extLst>
          </p:cNvPr>
          <p:cNvSpPr txBox="1"/>
          <p:nvPr/>
        </p:nvSpPr>
        <p:spPr>
          <a:xfrm>
            <a:off x="901700" y="168476"/>
            <a:ext cx="5067300" cy="2313326"/>
          </a:xfrm>
          <a:prstGeom prst="rect">
            <a:avLst/>
          </a:prstGeom>
          <a:noFill/>
        </p:spPr>
        <p:txBody>
          <a:bodyPr wrap="square" rtlCol="0">
            <a:spAutoFit/>
          </a:bodyPr>
          <a:lstStyle/>
          <a:p>
            <a:r>
              <a:rPr lang="en-IN" sz="2400" b="1" dirty="0"/>
              <a:t>2.2M</a:t>
            </a:r>
            <a:r>
              <a:rPr lang="el-GR" sz="2400" b="1" i="0" dirty="0">
                <a:effectLst/>
                <a:latin typeface="arial" panose="020B0604020202020204" pitchFamily="34" charset="0"/>
              </a:rPr>
              <a:t>Ω</a:t>
            </a:r>
            <a:r>
              <a:rPr lang="en-IN" sz="2400" b="1" i="0" dirty="0">
                <a:effectLst/>
                <a:latin typeface="arial" panose="020B0604020202020204" pitchFamily="34" charset="0"/>
              </a:rPr>
              <a:t> RESISTIR :</a:t>
            </a:r>
          </a:p>
          <a:p>
            <a:endParaRPr lang="en-IN" sz="2400" b="1" dirty="0">
              <a:latin typeface="arial" panose="020B0604020202020204" pitchFamily="34" charset="0"/>
            </a:endParaRPr>
          </a:p>
          <a:p>
            <a:pPr marL="342900" indent="-342900">
              <a:buFont typeface="Wingdings" panose="05000000000000000000" pitchFamily="2" charset="2"/>
              <a:buChar char="Ø"/>
            </a:pPr>
            <a:r>
              <a:rPr lang="en-IN" sz="2000" dirty="0">
                <a:latin typeface="arial" panose="020B0604020202020204" pitchFamily="34" charset="0"/>
              </a:rPr>
              <a:t>Colour code : </a:t>
            </a:r>
            <a:r>
              <a:rPr lang="en-IN" sz="2000" dirty="0" err="1">
                <a:latin typeface="arial" panose="020B0604020202020204" pitchFamily="34" charset="0"/>
              </a:rPr>
              <a:t>Red,Red,Green</a:t>
            </a:r>
            <a:r>
              <a:rPr lang="en-IN" sz="2000" dirty="0">
                <a:latin typeface="arial" panose="020B0604020202020204" pitchFamily="34" charset="0"/>
              </a:rPr>
              <a:t> and Gold.</a:t>
            </a:r>
          </a:p>
          <a:p>
            <a:pPr marL="342900" indent="-342900">
              <a:buFont typeface="Wingdings" panose="05000000000000000000" pitchFamily="2" charset="2"/>
              <a:buChar char="Ø"/>
            </a:pPr>
            <a:endParaRPr lang="en-IN" sz="2000" dirty="0">
              <a:latin typeface="arial" panose="020B0604020202020204" pitchFamily="34" charset="0"/>
            </a:endParaRPr>
          </a:p>
          <a:p>
            <a:pPr marL="342900" indent="-342900">
              <a:lnSpc>
                <a:spcPct val="150000"/>
              </a:lnSpc>
              <a:buFont typeface="Wingdings" panose="05000000000000000000" pitchFamily="2" charset="2"/>
              <a:buChar char="Ø"/>
            </a:pPr>
            <a:r>
              <a:rPr lang="en-IN" sz="2000" dirty="0">
                <a:latin typeface="arial" panose="020B0604020202020204" pitchFamily="34" charset="0"/>
              </a:rPr>
              <a:t>Makes the inverting input high when output becomes high</a:t>
            </a:r>
            <a:endParaRPr lang="en-IN" sz="2000" dirty="0"/>
          </a:p>
        </p:txBody>
      </p:sp>
      <p:sp>
        <p:nvSpPr>
          <p:cNvPr id="5" name="TextBox 4">
            <a:extLst>
              <a:ext uri="{FF2B5EF4-FFF2-40B4-BE49-F238E27FC236}">
                <a16:creationId xmlns:a16="http://schemas.microsoft.com/office/drawing/2014/main" id="{48C40617-7A68-D8CC-7E8B-3DDCA1A7FDF5}"/>
              </a:ext>
            </a:extLst>
          </p:cNvPr>
          <p:cNvSpPr txBox="1"/>
          <p:nvPr/>
        </p:nvSpPr>
        <p:spPr>
          <a:xfrm>
            <a:off x="901700" y="3287962"/>
            <a:ext cx="6972300" cy="2713563"/>
          </a:xfrm>
          <a:prstGeom prst="rect">
            <a:avLst/>
          </a:prstGeom>
          <a:noFill/>
        </p:spPr>
        <p:txBody>
          <a:bodyPr wrap="square" rtlCol="0">
            <a:spAutoFit/>
          </a:bodyPr>
          <a:lstStyle/>
          <a:p>
            <a:r>
              <a:rPr lang="en-IN" sz="2400" b="1" dirty="0"/>
              <a:t>47pF CAPACITOR :</a:t>
            </a:r>
          </a:p>
          <a:p>
            <a:pPr marL="342900" indent="-342900">
              <a:lnSpc>
                <a:spcPct val="150000"/>
              </a:lnSpc>
              <a:buFont typeface="Wingdings" panose="05000000000000000000" pitchFamily="2" charset="2"/>
              <a:buChar char="Ø"/>
            </a:pPr>
            <a:r>
              <a:rPr lang="en-US" sz="2000" dirty="0"/>
              <a:t>Ceramic Capacitor acts as the dielectric.</a:t>
            </a:r>
          </a:p>
          <a:p>
            <a:pPr marL="342900" indent="-342900">
              <a:lnSpc>
                <a:spcPct val="150000"/>
              </a:lnSpc>
              <a:buFont typeface="Wingdings" panose="05000000000000000000" pitchFamily="2" charset="2"/>
              <a:buChar char="Ø"/>
            </a:pPr>
            <a:r>
              <a:rPr lang="en-US" sz="2000" dirty="0"/>
              <a:t>Connected across strobe (pin 8) and null Input (pin 1) of the IC.</a:t>
            </a:r>
          </a:p>
          <a:p>
            <a:pPr marL="342900" indent="-342900">
              <a:lnSpc>
                <a:spcPct val="150000"/>
              </a:lnSpc>
              <a:buFont typeface="Wingdings" panose="05000000000000000000" pitchFamily="2" charset="2"/>
              <a:buChar char="Ø"/>
            </a:pPr>
            <a:r>
              <a:rPr lang="en-US" sz="2000" dirty="0"/>
              <a:t>For phase-composition and gain control to optimize the frequency response.</a:t>
            </a:r>
            <a:endParaRPr lang="en-IN" sz="2000" dirty="0"/>
          </a:p>
        </p:txBody>
      </p:sp>
      <p:pic>
        <p:nvPicPr>
          <p:cNvPr id="8" name="Picture 7">
            <a:extLst>
              <a:ext uri="{FF2B5EF4-FFF2-40B4-BE49-F238E27FC236}">
                <a16:creationId xmlns:a16="http://schemas.microsoft.com/office/drawing/2014/main" id="{64B65AE4-E1D5-131C-E590-DE3331A772D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6870700" y="203200"/>
            <a:ext cx="3962400" cy="2929774"/>
          </a:xfrm>
          <a:prstGeom prst="rect">
            <a:avLst/>
          </a:prstGeom>
        </p:spPr>
      </p:pic>
      <p:pic>
        <p:nvPicPr>
          <p:cNvPr id="11" name="Picture 10">
            <a:extLst>
              <a:ext uri="{FF2B5EF4-FFF2-40B4-BE49-F238E27FC236}">
                <a16:creationId xmlns:a16="http://schemas.microsoft.com/office/drawing/2014/main" id="{4030FB88-9F34-CB99-A651-600FD2EBBCFC}"/>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8432800" y="3429000"/>
            <a:ext cx="3251200" cy="3251200"/>
          </a:xfrm>
          <a:prstGeom prst="rect">
            <a:avLst/>
          </a:prstGeom>
        </p:spPr>
      </p:pic>
    </p:spTree>
    <p:extLst>
      <p:ext uri="{BB962C8B-B14F-4D97-AF65-F5344CB8AC3E}">
        <p14:creationId xmlns:p14="http://schemas.microsoft.com/office/powerpoint/2010/main" val="204580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03D7F5-59F1-5E47-74C2-D9CCB14D59F8}"/>
              </a:ext>
            </a:extLst>
          </p:cNvPr>
          <p:cNvSpPr txBox="1"/>
          <p:nvPr/>
        </p:nvSpPr>
        <p:spPr>
          <a:xfrm>
            <a:off x="990600" y="342900"/>
            <a:ext cx="6680200" cy="1697901"/>
          </a:xfrm>
          <a:prstGeom prst="rect">
            <a:avLst/>
          </a:prstGeom>
          <a:noFill/>
        </p:spPr>
        <p:txBody>
          <a:bodyPr wrap="square" rtlCol="0">
            <a:spAutoFit/>
          </a:bodyPr>
          <a:lstStyle/>
          <a:p>
            <a:r>
              <a:rPr lang="en-IN" sz="2400" b="1" dirty="0"/>
              <a:t>BATTERY CLIP :</a:t>
            </a:r>
          </a:p>
          <a:p>
            <a:endParaRPr lang="en-IN" sz="2400" b="1" dirty="0"/>
          </a:p>
          <a:p>
            <a:pPr marL="342900" indent="-342900">
              <a:lnSpc>
                <a:spcPct val="150000"/>
              </a:lnSpc>
              <a:buFont typeface="Wingdings" panose="05000000000000000000" pitchFamily="2" charset="2"/>
              <a:buChar char="Ø"/>
            </a:pPr>
            <a:r>
              <a:rPr lang="en-US" sz="2000" dirty="0"/>
              <a:t>Necessary for holding the battery into place.</a:t>
            </a:r>
          </a:p>
          <a:p>
            <a:pPr marL="342900" indent="-342900">
              <a:lnSpc>
                <a:spcPct val="150000"/>
              </a:lnSpc>
              <a:buFont typeface="Wingdings" panose="05000000000000000000" pitchFamily="2" charset="2"/>
              <a:buChar char="Ø"/>
            </a:pPr>
            <a:r>
              <a:rPr lang="en-US" sz="2000" dirty="0"/>
              <a:t>Keep in mind the polarity, while using a battery clip.</a:t>
            </a:r>
            <a:endParaRPr lang="en-IN" sz="2000" dirty="0"/>
          </a:p>
        </p:txBody>
      </p:sp>
      <p:sp>
        <p:nvSpPr>
          <p:cNvPr id="3" name="TextBox 2">
            <a:extLst>
              <a:ext uri="{FF2B5EF4-FFF2-40B4-BE49-F238E27FC236}">
                <a16:creationId xmlns:a16="http://schemas.microsoft.com/office/drawing/2014/main" id="{A34EB6E6-B010-4A41-F984-716C3968C165}"/>
              </a:ext>
            </a:extLst>
          </p:cNvPr>
          <p:cNvSpPr txBox="1"/>
          <p:nvPr/>
        </p:nvSpPr>
        <p:spPr>
          <a:xfrm>
            <a:off x="990600" y="2819400"/>
            <a:ext cx="5143500" cy="3636893"/>
          </a:xfrm>
          <a:prstGeom prst="rect">
            <a:avLst/>
          </a:prstGeom>
          <a:noFill/>
        </p:spPr>
        <p:txBody>
          <a:bodyPr wrap="square" rtlCol="0">
            <a:spAutoFit/>
          </a:bodyPr>
          <a:lstStyle/>
          <a:p>
            <a:r>
              <a:rPr lang="en-IN" sz="2400" b="1" dirty="0"/>
              <a:t>LED:</a:t>
            </a:r>
          </a:p>
          <a:p>
            <a:pPr marL="342900" indent="-342900">
              <a:lnSpc>
                <a:spcPct val="150000"/>
              </a:lnSpc>
              <a:buFont typeface="Wingdings" panose="05000000000000000000" pitchFamily="2" charset="2"/>
              <a:buChar char="Ø"/>
            </a:pPr>
            <a:r>
              <a:rPr lang="en-US" sz="2000" dirty="0"/>
              <a:t>Light Emitting Diode with two lead semiconductor light source.</a:t>
            </a:r>
          </a:p>
          <a:p>
            <a:pPr marL="342900" indent="-342900">
              <a:lnSpc>
                <a:spcPct val="150000"/>
              </a:lnSpc>
              <a:buFont typeface="Wingdings" panose="05000000000000000000" pitchFamily="2" charset="2"/>
              <a:buChar char="Ø"/>
            </a:pPr>
            <a:r>
              <a:rPr lang="en-US" sz="2000" dirty="0"/>
              <a:t>It is a p-n junction diode, which emits light when activated.</a:t>
            </a:r>
          </a:p>
          <a:p>
            <a:pPr>
              <a:lnSpc>
                <a:spcPct val="150000"/>
              </a:lnSpc>
            </a:pPr>
            <a:endParaRPr lang="en-US" sz="2000" dirty="0"/>
          </a:p>
          <a:p>
            <a:pPr>
              <a:lnSpc>
                <a:spcPct val="150000"/>
              </a:lnSpc>
            </a:pPr>
            <a:endParaRPr lang="en-US" sz="2000" dirty="0"/>
          </a:p>
          <a:p>
            <a:pPr marL="342900" indent="-342900">
              <a:lnSpc>
                <a:spcPct val="150000"/>
              </a:lnSpc>
              <a:buFont typeface="Wingdings" panose="05000000000000000000" pitchFamily="2" charset="2"/>
              <a:buChar char="v"/>
            </a:pPr>
            <a:r>
              <a:rPr lang="en-US" sz="2000" dirty="0"/>
              <a:t>We have also used connecting wires.</a:t>
            </a:r>
            <a:endParaRPr lang="en-IN" sz="2000" dirty="0"/>
          </a:p>
        </p:txBody>
      </p:sp>
      <p:pic>
        <p:nvPicPr>
          <p:cNvPr id="7" name="Picture 6">
            <a:extLst>
              <a:ext uri="{FF2B5EF4-FFF2-40B4-BE49-F238E27FC236}">
                <a16:creationId xmlns:a16="http://schemas.microsoft.com/office/drawing/2014/main" id="{865E47C5-9082-31D5-36A5-63C83F1734A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6134100" y="2527300"/>
            <a:ext cx="5816600" cy="4089400"/>
          </a:xfrm>
          <a:prstGeom prst="rect">
            <a:avLst/>
          </a:prstGeom>
        </p:spPr>
      </p:pic>
    </p:spTree>
    <p:extLst>
      <p:ext uri="{BB962C8B-B14F-4D97-AF65-F5344CB8AC3E}">
        <p14:creationId xmlns:p14="http://schemas.microsoft.com/office/powerpoint/2010/main" val="2350897378"/>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B4B4B"/>
      </a:dk2>
      <a:lt2>
        <a:srgbClr val="8ED5C1"/>
      </a:lt2>
      <a:accent1>
        <a:srgbClr val="73CBB2"/>
      </a:accent1>
      <a:accent2>
        <a:srgbClr val="AACD5B"/>
      </a:accent2>
      <a:accent3>
        <a:srgbClr val="65A9E1"/>
      </a:accent3>
      <a:accent4>
        <a:srgbClr val="6274D8"/>
      </a:accent4>
      <a:accent5>
        <a:srgbClr val="AB54D7"/>
      </a:accent5>
      <a:accent6>
        <a:srgbClr val="D15B37"/>
      </a:accent6>
      <a:hlink>
        <a:srgbClr val="BFE962"/>
      </a:hlink>
      <a:folHlink>
        <a:srgbClr val="C0D591"/>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47428100-C732-4B2E-A30A-5273F581A0FA}"/>
    </a:ext>
  </a:extLst>
</a:theme>
</file>

<file path=docProps/app.xml><?xml version="1.0" encoding="utf-8"?>
<Properties xmlns="http://schemas.openxmlformats.org/officeDocument/2006/extended-properties" xmlns:vt="http://schemas.openxmlformats.org/officeDocument/2006/docPropsVTypes">
  <Template>TM04033923[[fn=Depth]]</Template>
  <TotalTime>7</TotalTime>
  <Words>1213</Words>
  <Application>Microsoft Office PowerPoint</Application>
  <PresentationFormat>Widescreen</PresentationFormat>
  <Paragraphs>91</Paragraphs>
  <Slides>18</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Agency FB</vt:lpstr>
      <vt:lpstr>Arial</vt:lpstr>
      <vt:lpstr>Arial</vt:lpstr>
      <vt:lpstr>Corbel</vt:lpstr>
      <vt:lpstr>Open Sans</vt:lpstr>
      <vt:lpstr>Times New Roman</vt:lpstr>
      <vt:lpstr>Wingdings</vt:lpstr>
      <vt:lpstr>Depth</vt:lpstr>
      <vt:lpstr>Cell     PHONE    DETECTOR  </vt:lpstr>
      <vt:lpstr>PowerPoint Presentation</vt:lpstr>
      <vt:lpstr>PowerPoint Presentation</vt:lpstr>
      <vt:lpstr>Definition of Cell Phone Detector</vt:lpstr>
      <vt:lpstr>Circuit Diagram-</vt:lpstr>
      <vt:lpstr>Components- </vt:lpstr>
      <vt:lpstr>PowerPoint Presentation</vt:lpstr>
      <vt:lpstr>PowerPoint Presentation</vt:lpstr>
      <vt:lpstr>PowerPoint Presentation</vt:lpstr>
      <vt:lpstr>PowerPoint Presentation</vt:lpstr>
      <vt:lpstr>Circuit On PCB &amp; Bread Bord</vt:lpstr>
      <vt:lpstr>Basic Principle of Mobile Phone Detector Circuit: </vt:lpstr>
      <vt:lpstr>Working-</vt:lpstr>
      <vt:lpstr>ADVANTAGES-</vt:lpstr>
      <vt:lpstr>PowerPoint Presentation</vt:lpstr>
      <vt:lpstr>Conclusion of Cell Phone Detector</vt:lpstr>
      <vt:lpstr>Circuit Video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Cell PHONE DETECTOR</dc:title>
  <dc:creator>prajaktapadaval2602@gmail.com</dc:creator>
  <cp:lastModifiedBy>Tejas Mohite</cp:lastModifiedBy>
  <cp:revision>3</cp:revision>
  <dcterms:created xsi:type="dcterms:W3CDTF">2022-05-30T04:23:03Z</dcterms:created>
  <dcterms:modified xsi:type="dcterms:W3CDTF">2022-06-06T19:57:03Z</dcterms:modified>
</cp:coreProperties>
</file>